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88163" cy="100203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4364-7918-4E60-8056-A7C945AF3D5A}" type="datetimeFigureOut">
              <a:rPr lang="uk-UA" smtClean="0"/>
              <a:t>06.01.2013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F085C9D-1FA6-4BE0-8C70-06A36E9F63B2}" type="slidenum">
              <a:rPr lang="uk-UA" smtClean="0"/>
              <a:t>‹№›</a:t>
            </a:fld>
            <a:endParaRPr lang="uk-UA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4364-7918-4E60-8056-A7C945AF3D5A}" type="datetimeFigureOut">
              <a:rPr lang="uk-UA" smtClean="0"/>
              <a:t>06.01.2013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85C9D-1FA6-4BE0-8C70-06A36E9F63B2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4364-7918-4E60-8056-A7C945AF3D5A}" type="datetimeFigureOut">
              <a:rPr lang="uk-UA" smtClean="0"/>
              <a:t>06.01.2013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85C9D-1FA6-4BE0-8C70-06A36E9F63B2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4364-7918-4E60-8056-A7C945AF3D5A}" type="datetimeFigureOut">
              <a:rPr lang="uk-UA" smtClean="0"/>
              <a:t>06.01.2013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85C9D-1FA6-4BE0-8C70-06A36E9F63B2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4364-7918-4E60-8056-A7C945AF3D5A}" type="datetimeFigureOut">
              <a:rPr lang="uk-UA" smtClean="0"/>
              <a:t>06.01.2013</a:t>
            </a:fld>
            <a:endParaRPr lang="uk-UA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85C9D-1FA6-4BE0-8C70-06A36E9F63B2}" type="slidenum">
              <a:rPr lang="uk-UA" smtClean="0"/>
              <a:t>‹№›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4364-7918-4E60-8056-A7C945AF3D5A}" type="datetimeFigureOut">
              <a:rPr lang="uk-UA" smtClean="0"/>
              <a:t>06.01.2013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85C9D-1FA6-4BE0-8C70-06A36E9F63B2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4364-7918-4E60-8056-A7C945AF3D5A}" type="datetimeFigureOut">
              <a:rPr lang="uk-UA" smtClean="0"/>
              <a:t>06.01.2013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85C9D-1FA6-4BE0-8C70-06A36E9F63B2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4364-7918-4E60-8056-A7C945AF3D5A}" type="datetimeFigureOut">
              <a:rPr lang="uk-UA" smtClean="0"/>
              <a:t>06.01.2013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85C9D-1FA6-4BE0-8C70-06A36E9F63B2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4364-7918-4E60-8056-A7C945AF3D5A}" type="datetimeFigureOut">
              <a:rPr lang="uk-UA" smtClean="0"/>
              <a:t>06.01.2013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85C9D-1FA6-4BE0-8C70-06A36E9F63B2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4364-7918-4E60-8056-A7C945AF3D5A}" type="datetimeFigureOut">
              <a:rPr lang="uk-UA" smtClean="0"/>
              <a:t>06.01.2013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85C9D-1FA6-4BE0-8C70-06A36E9F63B2}" type="slidenum">
              <a:rPr lang="uk-UA" smtClean="0"/>
              <a:t>‹№›</a:t>
            </a:fld>
            <a:endParaRPr lang="uk-UA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4364-7918-4E60-8056-A7C945AF3D5A}" type="datetimeFigureOut">
              <a:rPr lang="uk-UA" smtClean="0"/>
              <a:t>06.01.2013</a:t>
            </a:fld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85C9D-1FA6-4BE0-8C70-06A36E9F63B2}" type="slidenum">
              <a:rPr lang="uk-UA" smtClean="0"/>
              <a:t>‹№›</a:t>
            </a:fld>
            <a:endParaRPr lang="uk-UA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5024364-7918-4E60-8056-A7C945AF3D5A}" type="datetimeFigureOut">
              <a:rPr lang="uk-UA" smtClean="0"/>
              <a:t>06.01.2013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2F085C9D-1FA6-4BE0-8C70-06A36E9F63B2}" type="slidenum">
              <a:rPr lang="uk-UA" smtClean="0"/>
              <a:t>‹№›</a:t>
            </a:fld>
            <a:endParaRPr lang="uk-UA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755576" y="4653136"/>
            <a:ext cx="6553200" cy="457200"/>
          </a:xfrm>
        </p:spPr>
        <p:txBody>
          <a:bodyPr/>
          <a:lstStyle/>
          <a:p>
            <a:r>
              <a:rPr lang="uk-UA" dirty="0" smtClean="0"/>
              <a:t>Підгрупа «Ерудити»</a:t>
            </a:r>
            <a:endParaRPr lang="uk-UA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620688"/>
            <a:ext cx="6629400" cy="1219201"/>
          </a:xfrm>
        </p:spPr>
        <p:txBody>
          <a:bodyPr/>
          <a:lstStyle/>
          <a:p>
            <a:r>
              <a:rPr lang="uk-UA" dirty="0" smtClean="0"/>
              <a:t>Причини поразок українських урядів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72443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УКРАЇНСЬКА ЦЕНТРАЛЬНА РАДА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79512" y="1268760"/>
            <a:ext cx="8712968" cy="5328592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uk-UA" dirty="0"/>
              <a:t>— розкол в українському суспільному русі, взаємні обвинувачення політичних партій, різних груп еліти, населення регіонів;</a:t>
            </a:r>
          </a:p>
          <a:p>
            <a:pPr algn="just"/>
            <a:r>
              <a:rPr lang="uk-UA" dirty="0"/>
              <a:t>— політична недосвідченість і наївний романтизм лідерів, їх схильність до народницької, а не державотворчої позиції;</a:t>
            </a:r>
          </a:p>
          <a:p>
            <a:pPr algn="just"/>
            <a:r>
              <a:rPr lang="uk-UA" dirty="0"/>
              <a:t>— утопізм соціально-економічного законодавства, особливо в аграрній сфері;</a:t>
            </a:r>
          </a:p>
          <a:p>
            <a:pPr algn="just"/>
            <a:r>
              <a:rPr lang="uk-UA" dirty="0"/>
              <a:t>— відсутність ефективних і авторитетних органів управління на місцях, </a:t>
            </a:r>
            <a:r>
              <a:rPr lang="uk-UA" dirty="0" err="1"/>
              <a:t>нерозвинутість</a:t>
            </a:r>
            <a:r>
              <a:rPr lang="uk-UA" dirty="0"/>
              <a:t> системи самоуправління, повноважень центру та регіонів;</a:t>
            </a:r>
          </a:p>
          <a:p>
            <a:pPr algn="just"/>
            <a:r>
              <a:rPr lang="uk-UA" dirty="0"/>
              <a:t>— однобока орієнтація на російську соціал-демократію, що переростала в більшовизм радикального типу, і на федеративний союз з Росією;</a:t>
            </a:r>
          </a:p>
          <a:p>
            <a:pPr algn="just"/>
            <a:r>
              <a:rPr lang="uk-UA" dirty="0"/>
              <a:t>— невідповідність між курсом на побудову парламентської республіки та політичними, соціально-економічними реаліями 1917—1918 </a:t>
            </a:r>
            <a:r>
              <a:rPr lang="en-US" dirty="0"/>
              <a:t>pp.;</a:t>
            </a:r>
          </a:p>
          <a:p>
            <a:pPr algn="just"/>
            <a:r>
              <a:rPr lang="en-US" dirty="0"/>
              <a:t>— </a:t>
            </a:r>
            <a:r>
              <a:rPr lang="uk-UA" dirty="0"/>
              <a:t>запізніле усвідомлення лідерами УЦР необхідності сильної виконавчої влади;</a:t>
            </a:r>
          </a:p>
          <a:p>
            <a:pPr algn="just"/>
            <a:r>
              <a:rPr lang="uk-UA" dirty="0"/>
              <a:t>— анархічні тенденції українського менталітету, непідготовленість мас до самостійного національно-державного життя; вірус деморалізації та апатії, що охопив значну частину суспільства, політична культура якого була розвинута надто слабко, залишаючись глибоко патріархальною;</a:t>
            </a:r>
          </a:p>
          <a:p>
            <a:pPr algn="just"/>
            <a:r>
              <a:rPr lang="uk-UA" dirty="0"/>
              <a:t>— небажання і невміння створити регулярні збройні сили, інші силові відомства у державі:</a:t>
            </a:r>
          </a:p>
          <a:p>
            <a:pPr algn="just"/>
            <a:r>
              <a:rPr lang="uk-UA" dirty="0"/>
              <a:t>— ідейна, матеріальна, психологічна неготовність національно-демократичних сил до побудови основ державності; орієнтація на стратегію руйнування старого ладу, розуміння демократії як нічим не обмеженого народовладдя, що плодило охлократичні тенденції в суспільстві;</a:t>
            </a:r>
          </a:p>
          <a:p>
            <a:pPr algn="just"/>
            <a:r>
              <a:rPr lang="uk-UA" dirty="0"/>
              <a:t>— незацікавленість сусідніх з УНР держав в існуванні незалежного, сильного українського державного організму.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119677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Українська держава Павла Скоропадського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dirty="0"/>
              <a:t>- відсутність численної дієздатної регулярної української армії;</a:t>
            </a:r>
          </a:p>
          <a:p>
            <a:r>
              <a:rPr lang="uk-UA" dirty="0"/>
              <a:t>- посилення впливу в Українській державі російських консервативних кіл;</a:t>
            </a:r>
          </a:p>
          <a:p>
            <a:r>
              <a:rPr lang="uk-UA" dirty="0"/>
              <a:t>- відновлення в державі поміщицького землеволодіння;</a:t>
            </a:r>
          </a:p>
          <a:p>
            <a:r>
              <a:rPr lang="uk-UA" dirty="0"/>
              <a:t>- вузька соціальна база гетьманату;</a:t>
            </a:r>
          </a:p>
          <a:p>
            <a:r>
              <a:rPr lang="uk-UA" dirty="0"/>
              <a:t>- підкорення соціально-економічної політики інтересам панівних верств та окупаційної влади;</a:t>
            </a:r>
          </a:p>
          <a:p>
            <a:r>
              <a:rPr lang="uk-UA" dirty="0"/>
              <a:t>- скрутне становище трудящих;</a:t>
            </a:r>
          </a:p>
          <a:p>
            <a:r>
              <a:rPr lang="uk-UA" dirty="0"/>
              <a:t>- наростання напруженості у суспільстві та формування організованої опозиції;</a:t>
            </a:r>
          </a:p>
          <a:p>
            <a:r>
              <a:rPr lang="uk-UA" dirty="0"/>
              <a:t>- поразка Німеччини та її союзників у Першій світовій війні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118163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Причини поразок Директорії УНР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uk-UA" dirty="0"/>
              <a:t>• Суперечлива внутрішня політика, у тому числі нерозв’язне аграрне питання.</a:t>
            </a:r>
          </a:p>
          <a:p>
            <a:r>
              <a:rPr lang="uk-UA" dirty="0"/>
              <a:t>• Позбавлення політичних прав значної частини українських громадян.</a:t>
            </a:r>
          </a:p>
          <a:p>
            <a:r>
              <a:rPr lang="uk-UA" dirty="0"/>
              <a:t>• Розквіт отаманства, наростаюча анархія в суспільстві.</a:t>
            </a:r>
          </a:p>
          <a:p>
            <a:r>
              <a:rPr lang="uk-UA" dirty="0"/>
              <a:t>• Особисте протистояння лідерів — В. Винниченка та С. Петлюри.</a:t>
            </a:r>
          </a:p>
          <a:p>
            <a:r>
              <a:rPr lang="uk-UA" dirty="0"/>
              <a:t>• Заборона вживання російської мови.</a:t>
            </a:r>
          </a:p>
          <a:p>
            <a:r>
              <a:rPr lang="uk-UA" dirty="0"/>
              <a:t>• Неспроможність стати на перешкоді єврейським погромам.</a:t>
            </a:r>
          </a:p>
          <a:p>
            <a:r>
              <a:rPr lang="uk-UA" dirty="0"/>
              <a:t>• Нерозбірливе закриття національних установ, створених за часів гетьмана.</a:t>
            </a:r>
          </a:p>
          <a:p>
            <a:r>
              <a:rPr lang="uk-UA" dirty="0"/>
              <a:t>• Незадовільна підготовка та організація армії.</a:t>
            </a:r>
          </a:p>
          <a:p>
            <a:r>
              <a:rPr lang="uk-UA" dirty="0"/>
              <a:t>• Складна зовнішньополітична ситуація (територія України стала ареною битви для військ Радянської Росії, білогвардійців, Антанти, поляків)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7533322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7</TotalTime>
  <Words>397</Words>
  <Application>Microsoft Office PowerPoint</Application>
  <PresentationFormat>Екран (4:3)</PresentationFormat>
  <Paragraphs>33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4</vt:i4>
      </vt:variant>
    </vt:vector>
  </HeadingPairs>
  <TitlesOfParts>
    <vt:vector size="5" baseType="lpstr">
      <vt:lpstr>Аптека</vt:lpstr>
      <vt:lpstr>Причини поразок українських урядів</vt:lpstr>
      <vt:lpstr>УКРАЇНСЬКА ЦЕНТРАЛЬНА РАДА</vt:lpstr>
      <vt:lpstr>Українська держава Павла Скоропадського</vt:lpstr>
      <vt:lpstr>Причини поразок Директорії УНР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Причини поразок українських урядів</dc:title>
  <dc:creator>Користувач</dc:creator>
  <cp:lastModifiedBy>Користувач</cp:lastModifiedBy>
  <cp:revision>1</cp:revision>
  <cp:lastPrinted>2013-01-06T11:17:03Z</cp:lastPrinted>
  <dcterms:created xsi:type="dcterms:W3CDTF">2013-01-06T11:10:15Z</dcterms:created>
  <dcterms:modified xsi:type="dcterms:W3CDTF">2013-01-06T11:17:32Z</dcterms:modified>
</cp:coreProperties>
</file>