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EF7343-475A-4DE0-918D-22D9A5F0A76B}" type="datetimeFigureOut">
              <a:rPr lang="uk-UA" smtClean="0"/>
              <a:t>24.04.2013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744E63A-3192-4698-B87C-2E3055D8B743}" type="slidenum">
              <a:rPr lang="uk-UA" smtClean="0"/>
              <a:t>‹№›</a:t>
            </a:fld>
            <a:endParaRPr lang="uk-UA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uk.wikipedia.org/wiki/1988" TargetMode="External"/><Relationship Id="rId3" Type="http://schemas.openxmlformats.org/officeDocument/2006/relationships/hyperlink" Target="http://uk.wikipedia.org/wiki/%D0%A4%D0%B0%D0%B9%D0%BB:Christening_r.jpg" TargetMode="External"/><Relationship Id="rId7" Type="http://schemas.openxmlformats.org/officeDocument/2006/relationships/hyperlink" Target="http://uk.wikipedia.org/wiki/%D0%A4%D0%B0%D0%B9%D0%BB:%D0%A5%D1%80.%D0%A0%D1%83%D1%81%D1%96.jpg" TargetMode="External"/><Relationship Id="rId12" Type="http://schemas.openxmlformats.org/officeDocument/2006/relationships/hyperlink" Target="http://uk.wikipedia.org/wiki/%D0%A1%D0%A0%D0%A1%D0%A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1.jpeg"/><Relationship Id="rId5" Type="http://schemas.openxmlformats.org/officeDocument/2006/relationships/hyperlink" Target="http://uk.wikipedia.org/wiki/%D0%A4%D0%B0%D0%B9%D0%BB:Khresch_r.jpg" TargetMode="External"/><Relationship Id="rId10" Type="http://schemas.openxmlformats.org/officeDocument/2006/relationships/hyperlink" Target="http://uk.wikipedia.org/wiki/%D0%A4%D0%B0%D0%B9%D0%BB:Christening_a.jpg" TargetMode="External"/><Relationship Id="rId4" Type="http://schemas.openxmlformats.org/officeDocument/2006/relationships/image" Target="../media/image8.jpeg"/><Relationship Id="rId9" Type="http://schemas.openxmlformats.org/officeDocument/2006/relationships/hyperlink" Target="http://uk.wikipedia.org/wiki/%D0%9D%D0%91%D0%A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24936" cy="1440160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Хрещенню Київської  Русі –  </a:t>
            </a:r>
            <a:br>
              <a:rPr lang="uk-UA" sz="4400" b="1" dirty="0" smtClean="0">
                <a:solidFill>
                  <a:srgbClr val="FF0000"/>
                </a:solidFill>
              </a:rPr>
            </a:br>
            <a:r>
              <a:rPr lang="uk-UA" sz="4400" b="1" dirty="0" smtClean="0">
                <a:solidFill>
                  <a:srgbClr val="FF0000"/>
                </a:solidFill>
              </a:rPr>
              <a:t>1025 років</a:t>
            </a:r>
            <a:endParaRPr lang="uk-UA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5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Передвісники християнства на Русі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01008"/>
            <a:ext cx="476250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1962"/>
            <a:ext cx="3159603" cy="400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1161" y="5589240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/>
              <a:t>Княгиня Ольга</a:t>
            </a:r>
            <a:endParaRPr lang="uk-UA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556792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/>
              <a:t>Князь Аскольд 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62016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0000"/>
                </a:solidFill>
              </a:rPr>
              <a:t>Передумови прийняття християнства</a:t>
            </a:r>
            <a:endParaRPr lang="uk-UA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4355976" cy="4525963"/>
          </a:xfrm>
        </p:spPr>
        <p:txBody>
          <a:bodyPr>
            <a:noAutofit/>
          </a:bodyPr>
          <a:lstStyle/>
          <a:p>
            <a:pPr algn="just"/>
            <a:r>
              <a:rPr lang="uk-UA" sz="2800" dirty="0"/>
              <a:t>Д</a:t>
            </a:r>
            <a:r>
              <a:rPr lang="uk-UA" sz="2800" dirty="0" smtClean="0"/>
              <a:t>ля </a:t>
            </a:r>
            <a:r>
              <a:rPr lang="uk-UA" sz="2800" dirty="0"/>
              <a:t>зміцнення </a:t>
            </a:r>
            <a:r>
              <a:rPr lang="uk-UA" sz="2800" dirty="0" smtClean="0"/>
              <a:t>Київської Русі </a:t>
            </a:r>
            <a:r>
              <a:rPr lang="uk-UA" sz="2800" dirty="0"/>
              <a:t>та її престижу </a:t>
            </a:r>
            <a:r>
              <a:rPr lang="uk-UA" sz="2800" dirty="0" smtClean="0"/>
              <a:t>потрібна була нова віра.</a:t>
            </a:r>
          </a:p>
          <a:p>
            <a:pPr algn="just"/>
            <a:r>
              <a:rPr lang="uk-UA" sz="2800" dirty="0"/>
              <a:t>Вплив </a:t>
            </a:r>
            <a:r>
              <a:rPr lang="uk-UA" sz="2800" dirty="0" smtClean="0"/>
              <a:t>Візантії – найбагатшої, могутнішої і </a:t>
            </a:r>
            <a:r>
              <a:rPr lang="uk-UA" sz="2800" dirty="0"/>
              <a:t>найбільш культурно </a:t>
            </a:r>
            <a:r>
              <a:rPr lang="uk-UA" sz="2800" dirty="0" smtClean="0"/>
              <a:t>впливової держави </a:t>
            </a:r>
            <a:r>
              <a:rPr lang="uk-UA" sz="2800" dirty="0"/>
              <a:t>того часу.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018" y="1628800"/>
            <a:ext cx="4162433" cy="4994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4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uk-UA" sz="4400" dirty="0" smtClean="0">
                <a:solidFill>
                  <a:srgbClr val="FF0000"/>
                </a:solidFill>
              </a:rPr>
              <a:t>Наслідки Хрещення Русі</a:t>
            </a:r>
            <a:endParaRPr lang="uk-UA" sz="4400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499992" y="908720"/>
            <a:ext cx="4474840" cy="576064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	З </a:t>
            </a:r>
            <a:r>
              <a:rPr lang="uk-UA" dirty="0"/>
              <a:t>прийняттям християнства на Русі поширилася писемність. Володимир закладав школи, будував церкви спершу в Києві, а згодом по інших містах. Учителями були </a:t>
            </a:r>
            <a:r>
              <a:rPr lang="uk-UA" dirty="0" smtClean="0"/>
              <a:t>священики </a:t>
            </a:r>
            <a:r>
              <a:rPr lang="uk-UA" dirty="0"/>
              <a:t>з Корсуня, які знали </a:t>
            </a:r>
            <a:r>
              <a:rPr lang="uk-UA" dirty="0" smtClean="0"/>
              <a:t>слов'янську мову</a:t>
            </a:r>
            <a:r>
              <a:rPr lang="uk-UA" dirty="0"/>
              <a:t>. Факт, що з прийняттям християнства не прийшло до безпосереднього політичного опанування Русі Візантією, а відкрито новій християнізованій спільноті зв'язки з далекими і близькими сусідами, слід уважати </a:t>
            </a:r>
            <a:r>
              <a:rPr lang="uk-UA" dirty="0" err="1"/>
              <a:t>найпозитивнішим</a:t>
            </a:r>
            <a:r>
              <a:rPr lang="uk-UA" dirty="0"/>
              <a:t> наслідком акту хрещення Русі і </a:t>
            </a:r>
            <a:r>
              <a:rPr lang="uk-UA" dirty="0" smtClean="0"/>
              <a:t>слов'янського  </a:t>
            </a:r>
            <a:r>
              <a:rPr lang="uk-UA" dirty="0"/>
              <a:t>Сходу.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60" y="1196752"/>
            <a:ext cx="395647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1918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hristening r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917431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Khresch r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32" y="3108944"/>
            <a:ext cx="2769096" cy="27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Хр.Русі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472" y="940905"/>
            <a:ext cx="2735188" cy="274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2118420" y="332655"/>
            <a:ext cx="5003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</a:rPr>
              <a:t>Хрещення Русі в монетах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5784085" y="1988840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Монета </a:t>
            </a:r>
            <a:r>
              <a:rPr lang="ru-RU" dirty="0">
                <a:hlinkClick r:id="rId9" tooltip="НБУ"/>
              </a:rPr>
              <a:t>НБУ</a:t>
            </a:r>
            <a:r>
              <a:rPr lang="ru-RU" dirty="0"/>
              <a:t> 100 </a:t>
            </a:r>
            <a:r>
              <a:rPr lang="ru-RU" dirty="0" err="1"/>
              <a:t>гривень</a:t>
            </a:r>
            <a:r>
              <a:rPr lang="ru-RU" dirty="0"/>
              <a:t> 2008 року «</a:t>
            </a:r>
            <a:r>
              <a:rPr lang="ru-RU" dirty="0" err="1"/>
              <a:t>Хрещення</a:t>
            </a:r>
            <a:r>
              <a:rPr lang="ru-RU" dirty="0"/>
              <a:t> </a:t>
            </a:r>
            <a:r>
              <a:rPr lang="ru-RU" dirty="0" err="1"/>
              <a:t>Київської</a:t>
            </a:r>
            <a:r>
              <a:rPr lang="ru-RU" dirty="0"/>
              <a:t> </a:t>
            </a:r>
            <a:r>
              <a:rPr lang="ru-RU" dirty="0" err="1"/>
              <a:t>Русі</a:t>
            </a:r>
            <a:r>
              <a:rPr lang="ru-RU" dirty="0"/>
              <a:t>» </a:t>
            </a:r>
            <a:endParaRPr lang="uk-UA" dirty="0"/>
          </a:p>
        </p:txBody>
      </p:sp>
      <p:sp>
        <p:nvSpPr>
          <p:cNvPr id="9" name="Прямокутник 8"/>
          <p:cNvSpPr/>
          <p:nvPr/>
        </p:nvSpPr>
        <p:spPr>
          <a:xfrm>
            <a:off x="4501201" y="6049965"/>
            <a:ext cx="4588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Монета НБУ 2000 року «</a:t>
            </a:r>
            <a:r>
              <a:rPr lang="ru-RU" dirty="0" err="1"/>
              <a:t>Хрещення</a:t>
            </a:r>
            <a:r>
              <a:rPr lang="ru-RU" dirty="0"/>
              <a:t> </a:t>
            </a:r>
            <a:r>
              <a:rPr lang="ru-RU" dirty="0" err="1"/>
              <a:t>Русі</a:t>
            </a:r>
            <a:r>
              <a:rPr lang="ru-RU" dirty="0"/>
              <a:t>» </a:t>
            </a:r>
            <a:endParaRPr lang="uk-UA" dirty="0"/>
          </a:p>
        </p:txBody>
      </p:sp>
      <p:pic>
        <p:nvPicPr>
          <p:cNvPr id="1027" name="Picture 3" descr="Christening a.jp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7" y="3551001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кутник 9"/>
          <p:cNvSpPr/>
          <p:nvPr/>
        </p:nvSpPr>
        <p:spPr>
          <a:xfrm>
            <a:off x="3132375" y="4493492"/>
            <a:ext cx="28077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Монета </a:t>
            </a:r>
            <a:r>
              <a:rPr lang="ru-RU" dirty="0">
                <a:hlinkClick r:id="rId12" tooltip="СРСР"/>
              </a:rPr>
              <a:t>СРСР</a:t>
            </a:r>
            <a:r>
              <a:rPr lang="ru-RU" dirty="0"/>
              <a:t> 25 </a:t>
            </a:r>
            <a:r>
              <a:rPr lang="ru-RU" dirty="0" err="1"/>
              <a:t>рублів</a:t>
            </a:r>
            <a:r>
              <a:rPr lang="ru-RU" dirty="0"/>
              <a:t> </a:t>
            </a:r>
            <a:r>
              <a:rPr lang="ru-RU" dirty="0">
                <a:hlinkClick r:id="rId13" tooltip="1988"/>
              </a:rPr>
              <a:t>1988</a:t>
            </a:r>
            <a:r>
              <a:rPr lang="ru-RU" dirty="0"/>
              <a:t> року «1000-ліття </a:t>
            </a:r>
            <a:r>
              <a:rPr lang="ru-RU" dirty="0" err="1"/>
              <a:t>Хрещення</a:t>
            </a:r>
            <a:r>
              <a:rPr lang="ru-RU" dirty="0"/>
              <a:t> </a:t>
            </a:r>
            <a:r>
              <a:rPr lang="ru-RU" dirty="0" err="1"/>
              <a:t>Русі</a:t>
            </a:r>
            <a:r>
              <a:rPr lang="ru-RU" dirty="0"/>
              <a:t>»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122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turson.at.ua/VLADIMIR/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" t="4231"/>
          <a:stretch/>
        </p:blipFill>
        <p:spPr bwMode="auto">
          <a:xfrm>
            <a:off x="6300192" y="2924944"/>
            <a:ext cx="2729208" cy="374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134" y="188640"/>
            <a:ext cx="8229600" cy="907504"/>
          </a:xfrm>
        </p:spPr>
        <p:txBody>
          <a:bodyPr/>
          <a:lstStyle/>
          <a:p>
            <a:r>
              <a:rPr lang="uk-UA" sz="3600" dirty="0" smtClean="0"/>
              <a:t>Пам'ятники Володимиру Великому</a:t>
            </a:r>
            <a:endParaRPr lang="uk-UA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56334"/>
            <a:ext cx="2413288" cy="278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50656"/>
            <a:ext cx="3327734" cy="2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6792"/>
            <a:ext cx="2648930" cy="353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879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uk-UA" sz="4400" dirty="0" smtClean="0"/>
              <a:t>Храми </a:t>
            </a:r>
            <a:r>
              <a:rPr lang="uk-UA" sz="4400" dirty="0" smtClean="0"/>
              <a:t>часів Київської </a:t>
            </a:r>
            <a:r>
              <a:rPr lang="uk-UA" sz="4400" dirty="0" smtClean="0"/>
              <a:t>Русі</a:t>
            </a:r>
            <a:endParaRPr lang="uk-UA" sz="44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794600"/>
            <a:ext cx="3888432" cy="5760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1600" b="1" dirty="0" err="1">
                <a:solidFill>
                  <a:schemeClr val="tx1"/>
                </a:solidFill>
              </a:rPr>
              <a:t>Спасо-Преображенський</a:t>
            </a:r>
            <a:r>
              <a:rPr lang="uk-UA" sz="1600" b="1" dirty="0">
                <a:solidFill>
                  <a:schemeClr val="tx1"/>
                </a:solidFill>
              </a:rPr>
              <a:t> собор у Чернігові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159161" cy="31193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46" y="1396128"/>
            <a:ext cx="3562677" cy="29356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572000" y="836712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/>
              <a:t>Михайлівський</a:t>
            </a:r>
            <a:r>
              <a:rPr lang="ru-RU" sz="1400" b="1" dirty="0"/>
              <a:t> собор </a:t>
            </a:r>
            <a:r>
              <a:rPr lang="ru-RU" sz="1400" b="1" dirty="0" err="1"/>
              <a:t>Михайлівського</a:t>
            </a:r>
            <a:r>
              <a:rPr lang="ru-RU" sz="1400" b="1" dirty="0"/>
              <a:t> Золотоверхого </a:t>
            </a:r>
            <a:r>
              <a:rPr lang="ru-RU" sz="1400" b="1" dirty="0" err="1"/>
              <a:t>монастиря</a:t>
            </a:r>
            <a:r>
              <a:rPr lang="ru-RU" sz="1400" b="1" dirty="0"/>
              <a:t>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11862"/>
            <a:ext cx="3528392" cy="26462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6768244" y="5045160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Софія Київська</a:t>
            </a:r>
            <a:r>
              <a:rPr lang="uk-UA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5280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00" y="291415"/>
            <a:ext cx="3667125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0" y="3089747"/>
            <a:ext cx="4273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Церква св. Пантелеймона біля Галича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4571287" y="306242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err="1" smtClean="0"/>
              <a:t>Дерев’яна</a:t>
            </a:r>
            <a:r>
              <a:rPr lang="ru-RU" sz="1400" dirty="0" smtClean="0"/>
              <a:t> </a:t>
            </a:r>
            <a:r>
              <a:rPr lang="ru-RU" sz="1400" dirty="0" err="1" smtClean="0"/>
              <a:t>церква</a:t>
            </a:r>
            <a:r>
              <a:rPr lang="ru-RU" sz="1400" dirty="0" smtClean="0"/>
              <a:t> </a:t>
            </a:r>
            <a:r>
              <a:rPr lang="ru-RU" sz="1400" dirty="0"/>
              <a:t>Св. </a:t>
            </a:r>
            <a:r>
              <a:rPr lang="ru-RU" sz="1400" dirty="0" err="1"/>
              <a:t>Василія</a:t>
            </a:r>
            <a:r>
              <a:rPr lang="ru-RU" sz="1400" dirty="0"/>
              <a:t> Великого в </a:t>
            </a:r>
            <a:r>
              <a:rPr lang="ru-RU" sz="1400" dirty="0" err="1"/>
              <a:t>Овручі</a:t>
            </a:r>
            <a:endParaRPr lang="uk-UA" sz="1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2182"/>
            <a:ext cx="3741859" cy="2681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2411760" y="4006786"/>
            <a:ext cx="1661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/>
              <a:t>П'ятницька церква </a:t>
            </a:r>
            <a:endParaRPr lang="uk-UA" b="1" dirty="0" smtClean="0"/>
          </a:p>
          <a:p>
            <a:pPr algn="ctr"/>
            <a:r>
              <a:rPr lang="uk-UA" b="1" dirty="0" smtClean="0"/>
              <a:t>в </a:t>
            </a:r>
            <a:r>
              <a:rPr lang="uk-UA" b="1" dirty="0"/>
              <a:t>Чернігові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97" y="3432122"/>
            <a:ext cx="2281635" cy="3425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5796136" y="6309320"/>
            <a:ext cx="3207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Десятинна церква у Києві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05" y="3481705"/>
            <a:ext cx="3759948" cy="2807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6323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конавча">
  <a:themeElements>
    <a:clrScheme name="Виконавча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Виконавча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иконавч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149</TotalTime>
  <Words>99</Words>
  <Application>Microsoft Office PowerPoint</Application>
  <PresentationFormat>Екран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Виконавча</vt:lpstr>
      <vt:lpstr>Хрещенню Київської  Русі –   1025 років</vt:lpstr>
      <vt:lpstr>Передвісники християнства на Русі</vt:lpstr>
      <vt:lpstr>Передумови прийняття християнства</vt:lpstr>
      <vt:lpstr>Наслідки Хрещення Русі</vt:lpstr>
      <vt:lpstr>Презентація PowerPoint</vt:lpstr>
      <vt:lpstr>Пам'ятники Володимиру Великому</vt:lpstr>
      <vt:lpstr>Храми часів Київської Русі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Хрещенню Київської  Русі –   1025 років</dc:title>
  <dc:creator>Profcom</dc:creator>
  <cp:lastModifiedBy>віталій</cp:lastModifiedBy>
  <cp:revision>10</cp:revision>
  <dcterms:created xsi:type="dcterms:W3CDTF">2013-04-12T03:36:52Z</dcterms:created>
  <dcterms:modified xsi:type="dcterms:W3CDTF">2013-04-24T04:28:59Z</dcterms:modified>
</cp:coreProperties>
</file>