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28B42CA-9E79-429E-8637-3FB3AD4EEC18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E4F1464-F4BE-42F2-9CBF-D34A031C8D05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2CA-9E79-429E-8637-3FB3AD4EEC18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464-F4BE-42F2-9CBF-D34A031C8D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26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2CA-9E79-429E-8637-3FB3AD4EEC18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464-F4BE-42F2-9CBF-D34A031C8D05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51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2CA-9E79-429E-8637-3FB3AD4EEC18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464-F4BE-42F2-9CBF-D34A031C8D05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558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2CA-9E79-429E-8637-3FB3AD4EEC18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464-F4BE-42F2-9CBF-D34A031C8D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8619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2CA-9E79-429E-8637-3FB3AD4EEC18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464-F4BE-42F2-9CBF-D34A031C8D05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848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2CA-9E79-429E-8637-3FB3AD4EEC18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464-F4BE-42F2-9CBF-D34A031C8D05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01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2CA-9E79-429E-8637-3FB3AD4EEC18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464-F4BE-42F2-9CBF-D34A031C8D05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956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2CA-9E79-429E-8637-3FB3AD4EEC18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464-F4BE-42F2-9CBF-D34A031C8D05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09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2CA-9E79-429E-8637-3FB3AD4EEC18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464-F4BE-42F2-9CBF-D34A031C8D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975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2CA-9E79-429E-8637-3FB3AD4EEC18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464-F4BE-42F2-9CBF-D34A031C8D05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06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2CA-9E79-429E-8637-3FB3AD4EEC18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464-F4BE-42F2-9CBF-D34A031C8D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8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2CA-9E79-429E-8637-3FB3AD4EEC18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464-F4BE-42F2-9CBF-D34A031C8D05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9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2CA-9E79-429E-8637-3FB3AD4EEC18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464-F4BE-42F2-9CBF-D34A031C8D05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26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2CA-9E79-429E-8637-3FB3AD4EEC18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464-F4BE-42F2-9CBF-D34A031C8D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850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2CA-9E79-429E-8637-3FB3AD4EEC18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464-F4BE-42F2-9CBF-D34A031C8D05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78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2CA-9E79-429E-8637-3FB3AD4EEC18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464-F4BE-42F2-9CBF-D34A031C8D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430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8B42CA-9E79-429E-8637-3FB3AD4EEC18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4F1464-F4BE-42F2-9CBF-D34A031C8D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637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uk.wikipedia.org/wiki/%D0%A2%D0%B5%D1%80%D0%BE%D1%80" TargetMode="External"/><Relationship Id="rId7" Type="http://schemas.openxmlformats.org/officeDocument/2006/relationships/hyperlink" Target="http://uk.wikipedia.org/wiki/%D0%A1%D0%A0%D0%A1%D0%A0" TargetMode="External"/><Relationship Id="rId2" Type="http://schemas.openxmlformats.org/officeDocument/2006/relationships/hyperlink" Target="http://uk.wikipedia.org/wiki/%D0%94%D0%B8%D0%B2%D0%B5%D1%80%D1%81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2%D0%B5%D1%80%D0%BC%D0%B0%D1%85%D1%82" TargetMode="External"/><Relationship Id="rId5" Type="http://schemas.openxmlformats.org/officeDocument/2006/relationships/hyperlink" Target="http://uk.wikipedia.org/wiki/%D0%A2%D1%80%D0%B5%D1%82%D1%96%D0%B9_%D0%A0%D0%B5%D0%B9%D1%85" TargetMode="External"/><Relationship Id="rId4" Type="http://schemas.openxmlformats.org/officeDocument/2006/relationships/hyperlink" Target="http://uk.wikipedia.org/wiki/%D0%9F%D0%B0%D1%80%D1%82%D0%B8%D0%B7%D0%B0%D0%B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6640" y="2643864"/>
            <a:ext cx="7172819" cy="1515533"/>
          </a:xfrm>
        </p:spPr>
        <p:txBody>
          <a:bodyPr/>
          <a:lstStyle/>
          <a:p>
            <a:r>
              <a:rPr lang="uk-UA" b="1" dirty="0" smtClean="0"/>
              <a:t>Партизанський рух на Україні під час Другої Світової Війни</a:t>
            </a:r>
            <a:endParaRPr lang="uk-UA" b="1" dirty="0"/>
          </a:p>
        </p:txBody>
      </p:sp>
      <p:pic>
        <p:nvPicPr>
          <p:cNvPr id="1026" name="Picture 2" descr="https://encrypted-tbn3.gstatic.com/images?q=tbn:ANd9GcTOYuXA2bIr_OiF1N0kLpViqsmfWfsl-4ODRHZlrHg_Q4dnS5s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" y="209929"/>
            <a:ext cx="2571750" cy="1771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Rv79pWSL_f4Twf1lnP5y-EXKbdfkUYuuvqasWlk6eziQbpsil-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4" y="5046908"/>
            <a:ext cx="2733675" cy="167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RXTQuDwCgBEr8ko1x5k7LiJRzIOYYMrVfpZOrZeZOPAdTttci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5" y="187341"/>
            <a:ext cx="2590800" cy="1762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2.gstatic.com/images?q=tbn:ANd9GcQM09A1m3OR_W9Kbk0EUyhcCVXsebdt50AOcf9Ay8z9ezyygp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5" y="4938104"/>
            <a:ext cx="2533650" cy="1809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3.gstatic.com/images?q=tbn:ANd9GcTLJpjF3XAEH5QfnL2QsJw2Z-F5N52s0QsfGmhs3XcWc3Y-tnJ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482" y="26721"/>
            <a:ext cx="2286000" cy="1524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3.gstatic.com/images?q=tbn:ANd9GcS5qXaeQ-rwABUMh1ax7NoOaTK75pI05EFGsMpM46_8o1Dk6dt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29" y="5300025"/>
            <a:ext cx="2905125" cy="1571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23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281" y="917738"/>
            <a:ext cx="9601196" cy="3757293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err="1">
                <a:solidFill>
                  <a:schemeClr val="tx1"/>
                </a:solidFill>
              </a:rPr>
              <a:t>Радянські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партизани</a:t>
            </a:r>
            <a:r>
              <a:rPr lang="ru-RU" b="1" dirty="0">
                <a:solidFill>
                  <a:schemeClr val="tx1"/>
                </a:solidFill>
              </a:rPr>
              <a:t> — </a:t>
            </a:r>
            <a:r>
              <a:rPr lang="ru-RU" b="1" dirty="0" err="1">
                <a:solidFill>
                  <a:schemeClr val="tx1"/>
                </a:solidFill>
                <a:hlinkClick r:id="rId2" tooltip="Диверсія"/>
              </a:rPr>
              <a:t>диверсійно</a:t>
            </a:r>
            <a:r>
              <a:rPr lang="ru-RU" b="1" dirty="0" err="1">
                <a:solidFill>
                  <a:schemeClr val="tx1"/>
                </a:solidFill>
              </a:rPr>
              <a:t>-</a:t>
            </a:r>
            <a:r>
              <a:rPr lang="ru-RU" b="1" dirty="0" err="1">
                <a:solidFill>
                  <a:schemeClr val="tx1"/>
                </a:solidFill>
                <a:hlinkClick r:id="rId3" tooltip="Терор"/>
              </a:rPr>
              <a:t>терористичні</a:t>
            </a:r>
            <a:r>
              <a:rPr lang="ru-RU" b="1" dirty="0">
                <a:solidFill>
                  <a:schemeClr val="tx1"/>
                </a:solidFill>
              </a:rPr>
              <a:t> загони, </a:t>
            </a:r>
            <a:r>
              <a:rPr lang="ru-RU" b="1" dirty="0" err="1">
                <a:solidFill>
                  <a:schemeClr val="tx1"/>
                </a:solidFill>
              </a:rPr>
              <a:t>які</a:t>
            </a:r>
            <a:r>
              <a:rPr lang="ru-RU" b="1" dirty="0">
                <a:solidFill>
                  <a:schemeClr val="tx1"/>
                </a:solidFill>
              </a:rPr>
              <a:t> боролись методами </a:t>
            </a:r>
            <a:r>
              <a:rPr lang="ru-RU" b="1" dirty="0" err="1">
                <a:solidFill>
                  <a:schemeClr val="tx1"/>
                </a:solidFill>
                <a:hlinkClick r:id="rId4" tooltip="Партизан"/>
              </a:rPr>
              <a:t>партизанської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dirty="0" err="1">
                <a:solidFill>
                  <a:schemeClr val="tx1"/>
                </a:solidFill>
              </a:rPr>
              <a:t>війни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проти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військ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dirty="0" err="1">
                <a:solidFill>
                  <a:schemeClr val="tx1"/>
                </a:solidFill>
                <a:hlinkClick r:id="rId5" tooltip="Третій Рейх"/>
              </a:rPr>
              <a:t>Німеччини</a:t>
            </a:r>
            <a:r>
              <a:rPr lang="ru-RU" b="1" dirty="0">
                <a:solidFill>
                  <a:schemeClr val="tx1"/>
                </a:solidFill>
              </a:rPr>
              <a:t> та </a:t>
            </a:r>
            <a:r>
              <a:rPr lang="ru-RU" b="1" dirty="0" err="1">
                <a:solidFill>
                  <a:schemeClr val="tx1"/>
                </a:solidFill>
              </a:rPr>
              <a:t>її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союзників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окупованих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dirty="0">
                <a:solidFill>
                  <a:schemeClr val="tx1"/>
                </a:solidFill>
                <a:hlinkClick r:id="rId6" tooltip="Вермахт"/>
              </a:rPr>
              <a:t>Вермахтом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dirty="0" err="1">
                <a:solidFill>
                  <a:schemeClr val="tx1"/>
                </a:solidFill>
              </a:rPr>
              <a:t>територіях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dirty="0">
                <a:solidFill>
                  <a:schemeClr val="tx1"/>
                </a:solidFill>
                <a:hlinkClick r:id="rId7" tooltip="СРСР"/>
              </a:rPr>
              <a:t>СРСР</a:t>
            </a:r>
            <a:r>
              <a:rPr lang="ru-RU" b="1" dirty="0">
                <a:solidFill>
                  <a:schemeClr val="tx1"/>
                </a:solidFill>
              </a:rPr>
              <a:t> у 1941—1944 </a:t>
            </a:r>
            <a:r>
              <a:rPr lang="ru-RU" b="1" dirty="0" smtClean="0">
                <a:solidFill>
                  <a:schemeClr val="tx1"/>
                </a:solidFill>
              </a:rPr>
              <a:t>роках.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encrypted-tbn2.gstatic.com/images?q=tbn:ANd9GcT1CjJgur0Y2SoJI1LK05NTcc9yxyhlsxlh-p6NlpCZzMeYbkDLM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53" y="4074436"/>
            <a:ext cx="4647423" cy="2541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01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54100"/>
            <a:ext cx="9601196" cy="292876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Командири найбільших партизанських з'єднань </a:t>
            </a: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489" y="908436"/>
            <a:ext cx="8969060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dirty="0" err="1" smtClean="0"/>
              <a:t>Ковпа́к</a:t>
            </a:r>
            <a:r>
              <a:rPr lang="uk-UA" sz="2000" dirty="0" smtClean="0"/>
              <a:t> </a:t>
            </a:r>
            <a:r>
              <a:rPr lang="uk-UA" sz="2000" dirty="0" err="1" smtClean="0"/>
              <a:t>Си́дір</a:t>
            </a:r>
            <a:r>
              <a:rPr lang="uk-UA" sz="2000" dirty="0" smtClean="0"/>
              <a:t> </a:t>
            </a:r>
            <a:r>
              <a:rPr lang="uk-UA" sz="2000" dirty="0" err="1" smtClean="0"/>
              <a:t>Арте́мович</a:t>
            </a:r>
            <a:r>
              <a:rPr lang="uk-UA" sz="2000" dirty="0" smtClean="0"/>
              <a:t> (13 (26) травня 1887, </a:t>
            </a:r>
            <a:r>
              <a:rPr lang="uk-UA" sz="2000" dirty="0" err="1" smtClean="0"/>
              <a:t>Котельва</a:t>
            </a:r>
            <a:r>
              <a:rPr lang="uk-UA" sz="2000" dirty="0" smtClean="0"/>
              <a:t> — 11 грудня 1967, Київ) — командир Путивльського диверсійного загону НКВС СРСР (пізніше — Сумського партизанського з'єднання, ще пізніше — 1-ї Української партизанської дивізії), член ЦК КП(б) України, генерал-майор. Двічі Герой Радянського Союзу.</a:t>
            </a:r>
          </a:p>
          <a:p>
            <a:pPr marL="0" indent="0" algn="just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110" y="828830"/>
            <a:ext cx="1717638" cy="19084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612778" y="2819172"/>
            <a:ext cx="89664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err="1" smtClean="0"/>
              <a:t>Олекса́ндр</a:t>
            </a:r>
            <a:r>
              <a:rPr lang="uk-UA" sz="2000" dirty="0" smtClean="0"/>
              <a:t> </a:t>
            </a:r>
            <a:r>
              <a:rPr lang="uk-UA" sz="2000" dirty="0" err="1" smtClean="0"/>
              <a:t>Микола́йович</a:t>
            </a:r>
            <a:r>
              <a:rPr lang="uk-UA" sz="2000" dirty="0" smtClean="0"/>
              <a:t> </a:t>
            </a:r>
            <a:r>
              <a:rPr lang="uk-UA" sz="2000" dirty="0" err="1" smtClean="0"/>
              <a:t>Сабу́ров</a:t>
            </a:r>
            <a:r>
              <a:rPr lang="uk-UA" sz="2000" dirty="0" smtClean="0"/>
              <a:t> (19 липня (1 серпня) 1908, село </a:t>
            </a:r>
            <a:r>
              <a:rPr lang="uk-UA" sz="2000" dirty="0" err="1" smtClean="0"/>
              <a:t>Ярушки</a:t>
            </a:r>
            <a:r>
              <a:rPr lang="uk-UA" sz="2000" dirty="0" smtClean="0"/>
              <a:t> — 15 квітня 1974, місто Москва) — радянський військовий діяч, Герой Радянського Союзу (18 травня 1942), генерал-майор військ НКВС (з 1943 року).</a:t>
            </a:r>
            <a:endParaRPr lang="uk-UA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56" y="2498319"/>
            <a:ext cx="1254908" cy="18902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535549" y="4549676"/>
            <a:ext cx="9188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err="1" smtClean="0"/>
              <a:t>Фе́доров</a:t>
            </a:r>
            <a:r>
              <a:rPr lang="uk-UA" sz="2000" dirty="0" smtClean="0"/>
              <a:t> </a:t>
            </a:r>
            <a:r>
              <a:rPr lang="uk-UA" sz="2000" dirty="0" err="1" smtClean="0"/>
              <a:t>Олексі́й</a:t>
            </a:r>
            <a:r>
              <a:rPr lang="uk-UA" sz="2000" dirty="0" smtClean="0"/>
              <a:t> </a:t>
            </a:r>
            <a:r>
              <a:rPr lang="uk-UA" sz="2000" dirty="0" err="1" smtClean="0"/>
              <a:t>Фе́дорович</a:t>
            </a:r>
            <a:r>
              <a:rPr lang="uk-UA" sz="2000" dirty="0" smtClean="0"/>
              <a:t> ( 30 березня 1901, Лоцманська Кам'янка (зараз в межах Дніпропетровська) — 9 вересня 1989) — генерал-майор, двічі Герой Радянського Союзу, радянський партійний і державний діяч, в роки Німецько-радянської війни командир </a:t>
            </a:r>
            <a:r>
              <a:rPr lang="uk-UA" sz="2000" dirty="0" err="1" smtClean="0"/>
              <a:t>Чернігівсько</a:t>
            </a:r>
            <a:r>
              <a:rPr lang="uk-UA" sz="2000" dirty="0" smtClean="0"/>
              <a:t>-волинського партизанського з'єднання, перший секретар Чернігівського і Волинського підпільних обкомів КПРС.</a:t>
            </a:r>
            <a:endParaRPr lang="uk-UA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541" y="4163669"/>
            <a:ext cx="1771650" cy="19716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6392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92734"/>
            <a:ext cx="9601196" cy="42166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Діяльність партизанів під час війни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934" y="914399"/>
            <a:ext cx="1040613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uk-UA" sz="1600" dirty="0" smtClean="0"/>
              <a:t>Найбільш активно діяли партизанські з'єднання С. Ковпака і С. </a:t>
            </a:r>
            <a:r>
              <a:rPr lang="uk-UA" sz="1600" dirty="0" err="1" smtClean="0"/>
              <a:t>Руднева</a:t>
            </a:r>
            <a:r>
              <a:rPr lang="uk-UA" sz="1600" dirty="0" smtClean="0"/>
              <a:t> у </a:t>
            </a:r>
            <a:r>
              <a:rPr lang="uk-UA" sz="1600" dirty="0" err="1" smtClean="0"/>
              <a:t>Спадщанському</a:t>
            </a:r>
            <a:r>
              <a:rPr lang="uk-UA" sz="1600" dirty="0" smtClean="0"/>
              <a:t> лісі на Сум­щині. На Чернігівщині діяв загін під командуванням О. Федорова, який з часом перетворився на партизансь­ке з'єднання. На Сумщині і в Брянській області Росії міцним партизанським формуванням став і загін під командуванням О. Сабурова.</a:t>
            </a:r>
          </a:p>
          <a:p>
            <a:pPr indent="363538" algn="just"/>
            <a:r>
              <a:rPr lang="uk-UA" sz="1600" dirty="0" smtClean="0"/>
              <a:t>У середині 1942 р. був створений Український штаб партизанського руху (УШПР) на чолі з генералом Т. </a:t>
            </a:r>
            <a:r>
              <a:rPr lang="uk-UA" sz="1600" dirty="0" err="1" smtClean="0"/>
              <a:t>Строкачем</a:t>
            </a:r>
            <a:r>
              <a:rPr lang="uk-UA" sz="1600" dirty="0" smtClean="0"/>
              <a:t>. Штаб керував рейдами великих парти­занських з'єднань по тилах ворога, зокрема С. Ков­пака — від Путивля до Карпат. О Сабурова — на Житомирщину, О. Федорова — на Волинь. За відомо­стями УШПР, на окупованій території України діяло понад 330 тис. партизанів, у тому числі 29 з'єднань і 83 загони, у складі яких налічувалось 43,5 тис. бійців. Німецьке командування володіло даними про наявність лише до 50 тис. бійців.</a:t>
            </a:r>
          </a:p>
          <a:p>
            <a:pPr indent="363538" algn="just"/>
            <a:r>
              <a:rPr lang="uk-UA" sz="1600" dirty="0" smtClean="0"/>
              <a:t>У 1943 р. на окупованій території України підпіль­ний і партизанський рух досяг найвищого розмаху. Саме в цьому році були проведені вже названі парти­занські рейди. Під час Курської битви партизани здійснювали «рейкову війну».</a:t>
            </a:r>
          </a:p>
          <a:p>
            <a:pPr indent="363538" algn="just"/>
            <a:r>
              <a:rPr lang="uk-UA" sz="1600" dirty="0" smtClean="0"/>
              <a:t>У партизанських заго­нах діяли десятки професійних розвідників і дивер­сантів. Найбільш відомий серед них — М. Кузнецов. Координація дій партизанів та підрозділів Червоної Армії стала важливим чинником у досягненні пере­моги над німецько-фашистськими окупантами.</a:t>
            </a:r>
          </a:p>
          <a:p>
            <a:pPr indent="363538" algn="just"/>
            <a:r>
              <a:rPr lang="uk-UA" sz="1600" dirty="0" smtClean="0"/>
              <a:t>У 1944 р. було сформовано І Українську партизан­ську дивізію, яка під командуванням П. Вершигори здійснила рейд на Сян і Віслу. Попри всі прорахунки і недоліки партизанський рух мав дуже велике зна­чення у боротьбі проти німецько-фашистських оку­пантів. За підрахунками німецького командування, 10% сил вермахту на Східному фронті було кинуто на боротьбу з партизанами.</a:t>
            </a:r>
            <a:endParaRPr lang="uk-UA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122" y="5349655"/>
            <a:ext cx="2286000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139909"/>
            <a:ext cx="1517275" cy="1718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619" y="5192493"/>
            <a:ext cx="2590800" cy="1762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7988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625" y="699247"/>
            <a:ext cx="10659034" cy="5203515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/>
              <a:t>Радянський</a:t>
            </a:r>
            <a:r>
              <a:rPr lang="ru-RU" sz="1800" dirty="0"/>
              <a:t> </a:t>
            </a:r>
            <a:r>
              <a:rPr lang="ru-RU" sz="1800" dirty="0" err="1"/>
              <a:t>партизанський</a:t>
            </a:r>
            <a:r>
              <a:rPr lang="ru-RU" sz="1800" dirty="0"/>
              <a:t> </a:t>
            </a:r>
            <a:r>
              <a:rPr lang="ru-RU" sz="1800" dirty="0" err="1"/>
              <a:t>рух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головним</a:t>
            </a:r>
            <a:r>
              <a:rPr lang="ru-RU" sz="1800" dirty="0"/>
              <a:t> чином </a:t>
            </a:r>
            <a:r>
              <a:rPr lang="ru-RU" sz="1800" dirty="0" err="1"/>
              <a:t>організований</a:t>
            </a:r>
            <a:r>
              <a:rPr lang="ru-RU" sz="1800" dirty="0"/>
              <a:t> та </a:t>
            </a:r>
            <a:r>
              <a:rPr lang="ru-RU" sz="1800" dirty="0" err="1"/>
              <a:t>повністю</a:t>
            </a:r>
            <a:r>
              <a:rPr lang="ru-RU" sz="1800" dirty="0"/>
              <a:t> </a:t>
            </a:r>
            <a:r>
              <a:rPr lang="ru-RU" sz="1800" dirty="0" err="1"/>
              <a:t>контролювався</a:t>
            </a:r>
            <a:r>
              <a:rPr lang="ru-RU" sz="1800" dirty="0"/>
              <a:t> органами ВКП(б) та НКВС. Головною метою </a:t>
            </a:r>
            <a:r>
              <a:rPr lang="ru-RU" sz="1800" dirty="0" err="1"/>
              <a:t>руху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перешкодження</a:t>
            </a:r>
            <a:r>
              <a:rPr lang="ru-RU" sz="1800" dirty="0"/>
              <a:t> </a:t>
            </a:r>
            <a:r>
              <a:rPr lang="ru-RU" sz="1800" dirty="0" err="1"/>
              <a:t>закріплення</a:t>
            </a:r>
            <a:r>
              <a:rPr lang="ru-RU" sz="1800" dirty="0"/>
              <a:t> </a:t>
            </a:r>
            <a:r>
              <a:rPr lang="ru-RU" sz="1800" dirty="0" err="1"/>
              <a:t>німецької</a:t>
            </a:r>
            <a:r>
              <a:rPr lang="ru-RU" sz="1800" dirty="0"/>
              <a:t> </a:t>
            </a:r>
            <a:r>
              <a:rPr lang="ru-RU" sz="1800" dirty="0" err="1"/>
              <a:t>армії</a:t>
            </a:r>
            <a:r>
              <a:rPr lang="ru-RU" sz="1800" dirty="0"/>
              <a:t> на </a:t>
            </a:r>
            <a:r>
              <a:rPr lang="ru-RU" sz="1800" dirty="0" err="1"/>
              <a:t>завойованих</a:t>
            </a:r>
            <a:r>
              <a:rPr lang="ru-RU" sz="1800" dirty="0"/>
              <a:t> </a:t>
            </a:r>
            <a:r>
              <a:rPr lang="ru-RU" sz="1800" dirty="0" err="1"/>
              <a:t>територіях</a:t>
            </a:r>
            <a:r>
              <a:rPr lang="ru-RU" sz="1800" dirty="0"/>
              <a:t> СРСР, </a:t>
            </a:r>
            <a:r>
              <a:rPr lang="ru-RU" sz="1800" dirty="0" err="1"/>
              <a:t>руйнування</a:t>
            </a:r>
            <a:r>
              <a:rPr lang="ru-RU" sz="1800" dirty="0"/>
              <a:t> </a:t>
            </a:r>
            <a:r>
              <a:rPr lang="ru-RU" sz="1800" dirty="0" err="1"/>
              <a:t>всіма</a:t>
            </a:r>
            <a:r>
              <a:rPr lang="ru-RU" sz="1800" dirty="0"/>
              <a:t> </a:t>
            </a:r>
            <a:r>
              <a:rPr lang="ru-RU" sz="1800" dirty="0" err="1"/>
              <a:t>засобами</a:t>
            </a:r>
            <a:r>
              <a:rPr lang="ru-RU" sz="1800" dirty="0"/>
              <a:t> </a:t>
            </a:r>
            <a:r>
              <a:rPr lang="ru-RU" sz="1800" dirty="0" err="1"/>
              <a:t>тилу</a:t>
            </a:r>
            <a:r>
              <a:rPr lang="ru-RU" sz="1800" dirty="0"/>
              <a:t> супротивника. </a:t>
            </a:r>
            <a:r>
              <a:rPr lang="ru-RU" sz="1800" dirty="0" err="1"/>
              <a:t>Основними</a:t>
            </a:r>
            <a:r>
              <a:rPr lang="ru-RU" sz="1800" dirty="0"/>
              <a:t> </a:t>
            </a:r>
            <a:r>
              <a:rPr lang="ru-RU" sz="1800" dirty="0" err="1"/>
              <a:t>бойовими</a:t>
            </a:r>
            <a:r>
              <a:rPr lang="ru-RU" sz="1800" dirty="0"/>
              <a:t> </a:t>
            </a:r>
            <a:r>
              <a:rPr lang="ru-RU" sz="1800" dirty="0" err="1"/>
              <a:t>діями</a:t>
            </a:r>
            <a:r>
              <a:rPr lang="ru-RU" sz="1800" dirty="0"/>
              <a:t> «</a:t>
            </a:r>
            <a:r>
              <a:rPr lang="ru-RU" sz="1800" dirty="0" err="1"/>
              <a:t>радянських</a:t>
            </a:r>
            <a:r>
              <a:rPr lang="ru-RU" sz="1800" dirty="0"/>
              <a:t> </a:t>
            </a:r>
            <a:r>
              <a:rPr lang="ru-RU" sz="1800" dirty="0" err="1"/>
              <a:t>партизанів</a:t>
            </a:r>
            <a:r>
              <a:rPr lang="ru-RU" sz="1800" dirty="0"/>
              <a:t>»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впровадження</a:t>
            </a:r>
            <a:r>
              <a:rPr lang="ru-RU" sz="1800" dirty="0"/>
              <a:t> тактики «</a:t>
            </a:r>
            <a:r>
              <a:rPr lang="ru-RU" sz="1800" dirty="0" err="1"/>
              <a:t>спаленої</a:t>
            </a:r>
            <a:r>
              <a:rPr lang="ru-RU" sz="1800" dirty="0"/>
              <a:t> </a:t>
            </a:r>
            <a:r>
              <a:rPr lang="ru-RU" sz="1800" dirty="0" err="1"/>
              <a:t>землі</a:t>
            </a:r>
            <a:r>
              <a:rPr lang="ru-RU" sz="1800" dirty="0"/>
              <a:t>», </a:t>
            </a:r>
            <a:r>
              <a:rPr lang="ru-RU" sz="1800" dirty="0" err="1"/>
              <a:t>диверсії</a:t>
            </a:r>
            <a:r>
              <a:rPr lang="ru-RU" sz="1800" dirty="0"/>
              <a:t> на </a:t>
            </a:r>
            <a:r>
              <a:rPr lang="ru-RU" sz="1800" dirty="0" err="1"/>
              <a:t>ворожих</a:t>
            </a:r>
            <a:r>
              <a:rPr lang="ru-RU" sz="1800" dirty="0"/>
              <a:t> </a:t>
            </a:r>
            <a:r>
              <a:rPr lang="ru-RU" sz="1800" dirty="0" err="1"/>
              <a:t>комунікаціях</a:t>
            </a:r>
            <a:r>
              <a:rPr lang="ru-RU" sz="1800" dirty="0"/>
              <a:t> та </a:t>
            </a:r>
            <a:r>
              <a:rPr lang="ru-RU" sz="1800" dirty="0" err="1"/>
              <a:t>терор</a:t>
            </a:r>
            <a:r>
              <a:rPr lang="ru-RU" sz="1800" dirty="0"/>
              <a:t> </a:t>
            </a:r>
            <a:r>
              <a:rPr lang="ru-RU" sz="1800" dirty="0" err="1"/>
              <a:t>проти</a:t>
            </a:r>
            <a:r>
              <a:rPr lang="ru-RU" sz="1800" dirty="0"/>
              <a:t> </a:t>
            </a:r>
            <a:r>
              <a:rPr lang="ru-RU" sz="1800" dirty="0" err="1"/>
              <a:t>окупаційних</a:t>
            </a:r>
            <a:r>
              <a:rPr lang="ru-RU" sz="1800" dirty="0"/>
              <a:t> </a:t>
            </a:r>
            <a:r>
              <a:rPr lang="ru-RU" sz="1800" dirty="0" err="1" smtClean="0"/>
              <a:t>військ</a:t>
            </a:r>
            <a:r>
              <a:rPr lang="ru-RU" sz="1800" dirty="0" smtClean="0"/>
              <a:t>.</a:t>
            </a:r>
            <a:endParaRPr lang="ru-RU" sz="1800" dirty="0"/>
          </a:p>
          <a:p>
            <a:pPr algn="just"/>
            <a:r>
              <a:rPr lang="ru-RU" sz="1800" dirty="0" err="1"/>
              <a:t>Політика</a:t>
            </a:r>
            <a:r>
              <a:rPr lang="ru-RU" sz="1800" dirty="0"/>
              <a:t> «</a:t>
            </a:r>
            <a:r>
              <a:rPr lang="ru-RU" sz="1800" dirty="0" err="1"/>
              <a:t>спаленої</a:t>
            </a:r>
            <a:r>
              <a:rPr lang="ru-RU" sz="1800" dirty="0"/>
              <a:t> </a:t>
            </a:r>
            <a:r>
              <a:rPr lang="ru-RU" sz="1800" dirty="0" err="1"/>
              <a:t>землі</a:t>
            </a:r>
            <a:r>
              <a:rPr lang="ru-RU" sz="1800" dirty="0"/>
              <a:t>»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проголошена</a:t>
            </a:r>
            <a:r>
              <a:rPr lang="ru-RU" sz="1800" dirty="0"/>
              <a:t> директивою </a:t>
            </a:r>
            <a:r>
              <a:rPr lang="ru-RU" sz="1800" dirty="0" err="1"/>
              <a:t>Раднаркому</a:t>
            </a:r>
            <a:r>
              <a:rPr lang="ru-RU" sz="1800" dirty="0"/>
              <a:t> СРСР і ЦК ВКП(б) </a:t>
            </a:r>
            <a:r>
              <a:rPr lang="ru-RU" sz="1800" dirty="0" err="1"/>
              <a:t>від</a:t>
            </a:r>
            <a:r>
              <a:rPr lang="ru-RU" sz="1800" dirty="0"/>
              <a:t> 29 </a:t>
            </a:r>
            <a:r>
              <a:rPr lang="ru-RU" sz="1800" dirty="0" err="1"/>
              <a:t>червня</a:t>
            </a:r>
            <a:r>
              <a:rPr lang="ru-RU" sz="1800" dirty="0"/>
              <a:t> 1941 року.</a:t>
            </a:r>
          </a:p>
          <a:p>
            <a:pPr algn="just"/>
            <a:r>
              <a:rPr lang="ru-RU" sz="1800" dirty="0"/>
              <a:t>«…В занятых врагом районах создавать партизанские отряды и диверсионные группы для борьбы с частями вражеской армии, для разжигания партизанской борьбы всюду и везде, для взрыва мостов, дорог, порчи телефонной и телеграфной связи, поджога складов и т.д</a:t>
            </a:r>
            <a:r>
              <a:rPr lang="ru-RU" sz="1800" dirty="0" smtClean="0"/>
              <a:t>.»"</a:t>
            </a:r>
            <a:endParaRPr lang="uk-UA" sz="1800" dirty="0" smtClean="0"/>
          </a:p>
          <a:p>
            <a:pPr algn="just"/>
            <a:r>
              <a:rPr lang="uk-UA" sz="1800" dirty="0" smtClean="0"/>
              <a:t>5 </a:t>
            </a:r>
            <a:r>
              <a:rPr lang="uk-UA" sz="1800" dirty="0"/>
              <a:t>липня 1941 року ЦК КП(б)У прийняв постанову про створення партизанських загонів та організацій антифашистського підпілля в районах, яким загрожувала окупація. Наприклад, під час оборони Києва восени 1941 р. було сформовано 11 партизанських загонів, що налічували близько 1800 чоловік</a:t>
            </a:r>
            <a:r>
              <a:rPr lang="uk-UA" sz="1800" dirty="0" smtClean="0"/>
              <a:t>.</a:t>
            </a:r>
            <a:endParaRPr lang="uk-UA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19" y="5026462"/>
            <a:ext cx="272415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835" y="5102662"/>
            <a:ext cx="2847975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895" y="5102662"/>
            <a:ext cx="2442882" cy="1648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968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44251"/>
            <a:ext cx="9601196" cy="41636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Цілі та завдання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860613"/>
            <a:ext cx="11048999" cy="4908175"/>
          </a:xfrm>
        </p:spPr>
        <p:txBody>
          <a:bodyPr>
            <a:noAutofit/>
          </a:bodyPr>
          <a:lstStyle/>
          <a:p>
            <a:pPr algn="just"/>
            <a:r>
              <a:rPr lang="uk-UA" sz="1300" dirty="0"/>
              <a:t>17 грудня 1941 </a:t>
            </a:r>
            <a:r>
              <a:rPr lang="uk-UA" sz="1300" dirty="0" err="1"/>
              <a:t>года</a:t>
            </a:r>
            <a:r>
              <a:rPr lang="uk-UA" sz="1300" dirty="0"/>
              <a:t> з'явився секретний Наказ Ставки Верховного Головного </a:t>
            </a:r>
            <a:r>
              <a:rPr lang="uk-UA" sz="1300" dirty="0" err="1"/>
              <a:t>Командувания</a:t>
            </a:r>
            <a:r>
              <a:rPr lang="uk-UA" sz="1300" dirty="0"/>
              <a:t> № 0428. Він проголошував:</a:t>
            </a:r>
          </a:p>
          <a:p>
            <a:pPr marL="0" indent="0" algn="just">
              <a:buNone/>
            </a:pPr>
            <a:r>
              <a:rPr lang="uk-UA" sz="1300" dirty="0"/>
              <a:t>«…Лишити німецьку армію можливості розміщатися в селах і містах, вигнати німецьких загарбників з усіх населених пунктів на холод в поле, викурити їх з теплих домівок і примусити мерзнути просто неба….</a:t>
            </a:r>
          </a:p>
          <a:p>
            <a:pPr marL="0" indent="0" algn="just">
              <a:buNone/>
            </a:pPr>
            <a:r>
              <a:rPr lang="uk-UA" sz="1300" dirty="0"/>
              <a:t>Ставка Верховного Головнокомандування наказує:</a:t>
            </a:r>
          </a:p>
          <a:p>
            <a:pPr marL="0" indent="0" algn="just">
              <a:buNone/>
            </a:pPr>
            <a:r>
              <a:rPr lang="uk-UA" sz="1300" dirty="0"/>
              <a:t>1. Зруйнувати та спалити до тла всі населені пункти в тилу у німців на відстані 40-60 км в глибину від переднього краю та на 20-30 км вправо и вліво від доріг.</a:t>
            </a:r>
          </a:p>
          <a:p>
            <a:pPr marL="0" indent="0" algn="just">
              <a:buNone/>
            </a:pPr>
            <a:r>
              <a:rPr lang="uk-UA" sz="1300" dirty="0"/>
              <a:t>Для знищення населених пунктів у вказаному радіусі дії використати не гаючи часу авіацію, широко використовувати </a:t>
            </a:r>
            <a:r>
              <a:rPr lang="uk-UA" sz="1300" dirty="0" err="1"/>
              <a:t>артилерийській</a:t>
            </a:r>
            <a:r>
              <a:rPr lang="uk-UA" sz="1300" dirty="0"/>
              <a:t> та мінометний вогонь, команди розвідників, лижників і </a:t>
            </a:r>
            <a:r>
              <a:rPr lang="uk-UA" sz="1300" dirty="0" err="1"/>
              <a:t>партизанскі</a:t>
            </a:r>
            <a:r>
              <a:rPr lang="uk-UA" sz="1300" dirty="0"/>
              <a:t> диверсійні </a:t>
            </a:r>
            <a:r>
              <a:rPr lang="uk-UA" sz="1300" dirty="0" err="1"/>
              <a:t>группи</a:t>
            </a:r>
            <a:r>
              <a:rPr lang="uk-UA" sz="1300" dirty="0"/>
              <a:t>, озброєні пляшками з запальною </a:t>
            </a:r>
            <a:r>
              <a:rPr lang="uk-UA" sz="1300" dirty="0" err="1"/>
              <a:t>суміш'ю</a:t>
            </a:r>
            <a:r>
              <a:rPr lang="uk-UA" sz="1300" dirty="0"/>
              <a:t>, гранатами та вибуховими засобами.</a:t>
            </a:r>
          </a:p>
          <a:p>
            <a:pPr marL="0" indent="0" algn="just">
              <a:buNone/>
            </a:pPr>
            <a:r>
              <a:rPr lang="uk-UA" sz="1300" dirty="0"/>
              <a:t>2. В кожнім полку зібрати команди мисливців по 20-30 чоловік кожна для підриву та спалювання </a:t>
            </a:r>
            <a:r>
              <a:rPr lang="uk-UA" sz="1300" dirty="0" err="1"/>
              <a:t>населенних</a:t>
            </a:r>
            <a:r>
              <a:rPr lang="uk-UA" sz="1300" dirty="0"/>
              <a:t> пунктів, в котрих розташовані </a:t>
            </a:r>
            <a:r>
              <a:rPr lang="uk-UA" sz="1300" dirty="0" err="1"/>
              <a:t>війска</a:t>
            </a:r>
            <a:r>
              <a:rPr lang="uk-UA" sz="1300" dirty="0"/>
              <a:t> ворога. В команди мисливців підбирати найбільш відважних і міцних в політико-моральнім відношенні </a:t>
            </a:r>
            <a:r>
              <a:rPr lang="uk-UA" sz="1300" dirty="0" err="1"/>
              <a:t>бойців</a:t>
            </a:r>
            <a:r>
              <a:rPr lang="uk-UA" sz="1300" dirty="0"/>
              <a:t>, командирів та політпрацівників, ретельно </a:t>
            </a:r>
            <a:r>
              <a:rPr lang="uk-UA" sz="1300" dirty="0" err="1"/>
              <a:t>раз'яснюючи</a:t>
            </a:r>
            <a:r>
              <a:rPr lang="uk-UA" sz="1300" dirty="0"/>
              <a:t> їм завдання та значення цього </a:t>
            </a:r>
            <a:r>
              <a:rPr lang="uk-UA" sz="1300" dirty="0" err="1"/>
              <a:t>мироприємства</a:t>
            </a:r>
            <a:r>
              <a:rPr lang="uk-UA" sz="1300" dirty="0"/>
              <a:t> для розгрому німецької армії. Видатних сміливців за відважні дії по знищенню населених пунктів, в котрих розташовані німецькі війська висувати для урядової нагороди.</a:t>
            </a:r>
          </a:p>
          <a:p>
            <a:pPr marL="0" indent="0" algn="just">
              <a:buNone/>
            </a:pPr>
            <a:r>
              <a:rPr lang="uk-UA" sz="1300" dirty="0"/>
              <a:t>3. При вимушеному відступі наших частин на тому чи іншому відрізку фронту відводити з собою радянське населення і </a:t>
            </a:r>
            <a:r>
              <a:rPr lang="uk-UA" sz="1300" dirty="0" err="1"/>
              <a:t>обовязково</a:t>
            </a:r>
            <a:r>
              <a:rPr lang="uk-UA" sz="1300" dirty="0"/>
              <a:t> знищувати всі без винятку населені пункти, щоб ворог не міг їх використовувати. В першу чергу для цієї цілі використовувати виділені в полках команди мисливців.</a:t>
            </a:r>
          </a:p>
          <a:p>
            <a:pPr marL="0" indent="0" algn="just">
              <a:buNone/>
            </a:pPr>
            <a:r>
              <a:rPr lang="uk-UA" sz="1300" dirty="0"/>
              <a:t>4. </a:t>
            </a:r>
            <a:r>
              <a:rPr lang="uk-UA" sz="1300" dirty="0" err="1"/>
              <a:t>Військови</a:t>
            </a:r>
            <a:r>
              <a:rPr lang="uk-UA" sz="1300" dirty="0"/>
              <a:t> радам фронтів і окремих армій систематично перевіряти, як виконується завдання по знищенню населених пунктів у вказаному вище радіусі від лінії фронту. Ставці через кожні 3 дні доносити, скільки і які населені пункти знищені за останні дні і якими засобами досягнуті ці результати.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248" y="5105400"/>
            <a:ext cx="3057525" cy="1495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976812"/>
            <a:ext cx="2609850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063" y="5105400"/>
            <a:ext cx="2562225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518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930</Words>
  <Application>Microsoft Office PowerPoint</Application>
  <PresentationFormat>Широкоэкранный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Garamond</vt:lpstr>
      <vt:lpstr>Натуральные материалы</vt:lpstr>
      <vt:lpstr>Партизанський рух на Україні під час Другої Світової Війни</vt:lpstr>
      <vt:lpstr>Радянські партизани — диверсійно-терористичні загони, які боролись методами партизанської війни проти військ Німеччини та її союзників на окупованих Вермахтом територіях СРСР у 1941—1944 роках.</vt:lpstr>
      <vt:lpstr>Командири найбільших партизанських з'єднань </vt:lpstr>
      <vt:lpstr>Діяльність партизанів під час війни</vt:lpstr>
      <vt:lpstr>Презентация PowerPoint</vt:lpstr>
      <vt:lpstr>Цілі та завдання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Партизанський рух на Україні під час Другої Світової Війни</dc:title>
  <dc:creator>profcom</dc:creator>
  <cp:lastModifiedBy>profcom</cp:lastModifiedBy>
  <cp:revision>5</cp:revision>
  <dcterms:created xsi:type="dcterms:W3CDTF">2013-09-24T03:08:35Z</dcterms:created>
  <dcterms:modified xsi:type="dcterms:W3CDTF">2013-09-24T03:54:53Z</dcterms:modified>
</cp:coreProperties>
</file>